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Γνωριμία" id="{e4e06010-7adb-ab5a-12ba-2fff4c7b895e}">
          <p14:sldIdLst>
            <p14:sldId id="256"/>
            <p14:sldId id="257"/>
            <p14:sldId id="258"/>
          </p14:sldIdLst>
        </p14:section>
        <p14:section name="Οδηγίες" id="{57f95c72-bb03-e5c7-2817-1bb61fd70259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Κλείσιμο" id="{b1bed60c-7ed9-8945-7aa3-ffec0d3635e8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Καλώς ήρθατε. Σε λίγα λεπτά θα δούμε τι είναι το Νέστορος Bot και πώς να το χρησιμοποιείτε με άνεση.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bot δεν είναι ο καθηγητής. Μιλά για το έργο του και δείχνει πάντα από πού προέρχεται κάθε πληροφορία.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Στη συζήτηση υπάρχουν καρτέλες με αυτά τα θέματα και έτοιμες ερωτήσεις σε κάθε ένα.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Δεν χρειάζεται εγγραφή ή κωδικός. Γράφετε όπως θα μιλούσατε.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Όσο πιο συγκεκριμένα γράφετε, τόσο πιο χρήσιμη η απάντηση. Μπορείτε πάντα να ζητήσετε διευκρίνιση.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Οι ετικέτες είναι ο τρόπος να ελέγξει κανείς την απάντηση και να διαβάσει περισσότερα.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Η εφαρμογή ανοίγει σε πλήρη οθόνη και θυμάται την τελευταία σας συζήτηση στη συσκευή σας.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 λέμε με φροντίδα: το bot είναι για ενημέρωση και στήριξη, όχι για επείγοντα. Σε κρίση, ένας άνθρωπος είναι πάντα η καλύτερη βοήθεια.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Στην πλήρη έκδοση θα υπάρχει πολιτική απορρήτου σύμφωνα με τον GDPR.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Ευχαριστούμε. Καλές συζητήσεις με το Νέστορος Bot.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84048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73152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Νέστορος Bot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go circle"/>
          <p:cNvSpPr/>
          <p:nvPr/>
        </p:nvSpPr>
        <p:spPr>
          <a:xfrm>
            <a:off x="731520" y="731520"/>
            <a:ext cx="822960" cy="822960"/>
          </a:xfrm>
          <a:prstGeom prst="ellipse">
            <a:avLst/>
          </a:prstGeom>
          <a:solidFill>
            <a:srgbClr val="F5E7C8"/>
          </a:solidFill>
          <a:ln/>
        </p:spPr>
      </p:sp>
      <p:sp>
        <p:nvSpPr>
          <p:cNvPr id="3" name="logo letter"/>
          <p:cNvSpPr txBox="1"/>
          <p:nvPr/>
        </p:nvSpPr>
        <p:spPr>
          <a:xfrm>
            <a:off x="731520" y="7315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endParaRPr lang="en-US" sz="30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dirty="0">
                <a:solidFill>
                  <a:schemeClr val="bg1"/>
                </a:solidFill>
              </a:rPr>
              <a:t>Νέστορος Bot</a:t>
            </a:r>
            <a:endParaRPr lang="en-US" sz="4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731520" y="38404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Γνωριμία και οδηγίες χρήσης. Ένας ψηφιακός βοηθός βασισμένος στο έργο του καθηγητή Ιωάννη Ν. Νέστορος.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ΤΙ ΕΊΝΑΙ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Ζεστές, απλές απαντήσεις με πηγή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731520" y="1828800"/>
            <a:ext cx="3383280" cy="3931920"/>
          </a:xfrm>
          <a:prstGeom prst="roundRect">
            <a:avLst>
              <a:gd name="adj" fmla="val 4054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5" name="card 1 circle"/>
          <p:cNvSpPr/>
          <p:nvPr/>
        </p:nvSpPr>
        <p:spPr>
          <a:xfrm>
            <a:off x="1051560" y="214884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6" name="card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2354580"/>
            <a:ext cx="411480" cy="411480"/>
          </a:xfrm>
          <a:prstGeom prst="rect">
            <a:avLst/>
          </a:prstGeom>
        </p:spPr>
      </p:pic>
      <p:sp>
        <p:nvSpPr>
          <p:cNvPr id="7" name="card title 1"/>
          <p:cNvSpPr txBox="1"/>
          <p:nvPr/>
        </p:nvSpPr>
        <p:spPr>
          <a:xfrm>
            <a:off x="1051560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Μιλά ελληνικά</a:t>
            </a:r>
            <a:endParaRPr lang="en-US" sz="2200" dirty="0"/>
          </a:p>
        </p:txBody>
      </p:sp>
      <p:sp>
        <p:nvSpPr>
          <p:cNvPr id="8" name="card text 1"/>
          <p:cNvSpPr txBox="1"/>
          <p:nvPr/>
        </p:nvSpPr>
        <p:spPr>
          <a:xfrm>
            <a:off x="1051560" y="37947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Εξηγεί με απλά λόγια, χωρίς δύσκολη ορολογία, σαν καλός δάσκαλος.</a:t>
            </a:r>
            <a:endParaRPr lang="en-US" sz="1600" dirty="0"/>
          </a:p>
        </p:txBody>
      </p:sp>
      <p:sp>
        <p:nvSpPr>
          <p:cNvPr id="9" name="card 2"/>
          <p:cNvSpPr/>
          <p:nvPr/>
        </p:nvSpPr>
        <p:spPr>
          <a:xfrm>
            <a:off x="4389120" y="1828800"/>
            <a:ext cx="3383280" cy="3931920"/>
          </a:xfrm>
          <a:prstGeom prst="roundRect">
            <a:avLst>
              <a:gd name="adj" fmla="val 4054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0" name="card 2 circle"/>
          <p:cNvSpPr/>
          <p:nvPr/>
        </p:nvSpPr>
        <p:spPr>
          <a:xfrm>
            <a:off x="4709160" y="214884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1" name="card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354580"/>
            <a:ext cx="411480" cy="411480"/>
          </a:xfrm>
          <a:prstGeom prst="rect">
            <a:avLst/>
          </a:prstGeom>
        </p:spPr>
      </p:pic>
      <p:sp>
        <p:nvSpPr>
          <p:cNvPr id="12" name="card title 2"/>
          <p:cNvSpPr txBox="1"/>
          <p:nvPr/>
        </p:nvSpPr>
        <p:spPr>
          <a:xfrm>
            <a:off x="4709160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Δείχνει την πηγή</a:t>
            </a:r>
            <a:endParaRPr lang="en-US" sz="2200" dirty="0"/>
          </a:p>
        </p:txBody>
      </p:sp>
      <p:sp>
        <p:nvSpPr>
          <p:cNvPr id="13" name="card text 2"/>
          <p:cNvSpPr txBox="1"/>
          <p:nvPr/>
        </p:nvSpPr>
        <p:spPr>
          <a:xfrm>
            <a:off x="4709160" y="37947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Κάθε απάντηση έχει μια μικρή ετικέτα με το βιβλίο, το άρθρο ή το αρχαίο κείμενο.</a:t>
            </a:r>
            <a:endParaRPr lang="en-US" sz="1600" dirty="0"/>
          </a:p>
        </p:txBody>
      </p:sp>
      <p:sp>
        <p:nvSpPr>
          <p:cNvPr id="14" name="card 3"/>
          <p:cNvSpPr/>
          <p:nvPr/>
        </p:nvSpPr>
        <p:spPr>
          <a:xfrm>
            <a:off x="8046720" y="1828800"/>
            <a:ext cx="3383280" cy="3931920"/>
          </a:xfrm>
          <a:prstGeom prst="roundRect">
            <a:avLst>
              <a:gd name="adj" fmla="val 4054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5" name="card 3 circle"/>
          <p:cNvSpPr/>
          <p:nvPr/>
        </p:nvSpPr>
        <p:spPr>
          <a:xfrm>
            <a:off x="8366760" y="214884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6" name="card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0" y="2354580"/>
            <a:ext cx="411480" cy="411480"/>
          </a:xfrm>
          <a:prstGeom prst="rect">
            <a:avLst/>
          </a:prstGeom>
        </p:spPr>
      </p:pic>
      <p:sp>
        <p:nvSpPr>
          <p:cNvPr id="17" name="card title 3"/>
          <p:cNvSpPr txBox="1"/>
          <p:nvPr/>
        </p:nvSpPr>
        <p:spPr>
          <a:xfrm>
            <a:off x="8366760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Έργο ζωής</a:t>
            </a:r>
            <a:endParaRPr lang="en-US" sz="2200" dirty="0"/>
          </a:p>
        </p:txBody>
      </p:sp>
      <p:sp>
        <p:nvSpPr>
          <p:cNvPr id="18" name="card text 3"/>
          <p:cNvSpPr txBox="1"/>
          <p:nvPr/>
        </p:nvSpPr>
        <p:spPr>
          <a:xfrm>
            <a:off x="8366760" y="37947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Συνθετική Ψυχοθεραπεία, Σύγχρονα Αμφιαράεια, έρευνα και αρχαία σοφία.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ΤΙ ΞΈΡΕΙ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Οκτώ θέματα για να ξεκινήσετε</a:t>
            </a:r>
            <a:endParaRPr lang="en-US" sz="3600" dirty="0"/>
          </a:p>
        </p:txBody>
      </p:sp>
      <p:sp>
        <p:nvSpPr>
          <p:cNvPr id="4" name="topic 1"/>
          <p:cNvSpPr/>
          <p:nvPr/>
        </p:nvSpPr>
        <p:spPr>
          <a:xfrm>
            <a:off x="731520" y="178308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5" name="topic 1 circle"/>
          <p:cNvSpPr/>
          <p:nvPr/>
        </p:nvSpPr>
        <p:spPr>
          <a:xfrm>
            <a:off x="1005840" y="205740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6" name="topic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860" y="2217420"/>
            <a:ext cx="320040" cy="320040"/>
          </a:xfrm>
          <a:prstGeom prst="rect">
            <a:avLst/>
          </a:prstGeom>
        </p:spPr>
      </p:pic>
      <p:sp>
        <p:nvSpPr>
          <p:cNvPr id="7" name="topic title 1"/>
          <p:cNvSpPr txBox="1"/>
          <p:nvPr/>
        </p:nvSpPr>
        <p:spPr>
          <a:xfrm>
            <a:off x="1005840" y="27889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Καθημερινή ζωή</a:t>
            </a:r>
            <a:endParaRPr lang="en-US" sz="1900" dirty="0"/>
          </a:p>
        </p:txBody>
      </p:sp>
      <p:sp>
        <p:nvSpPr>
          <p:cNvPr id="8" name="topic text 1"/>
          <p:cNvSpPr txBox="1"/>
          <p:nvPr/>
        </p:nvSpPr>
        <p:spPr>
          <a:xfrm>
            <a:off x="1005840" y="32004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Άγχος, ύπνος, σχέσεις</a:t>
            </a:r>
            <a:endParaRPr lang="en-US" sz="1400" dirty="0"/>
          </a:p>
        </p:txBody>
      </p:sp>
      <p:sp>
        <p:nvSpPr>
          <p:cNvPr id="9" name="topic 2"/>
          <p:cNvSpPr/>
          <p:nvPr/>
        </p:nvSpPr>
        <p:spPr>
          <a:xfrm>
            <a:off x="3474720" y="178308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0" name="topic 2 circle"/>
          <p:cNvSpPr/>
          <p:nvPr/>
        </p:nvSpPr>
        <p:spPr>
          <a:xfrm>
            <a:off x="3749040" y="205740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1" name="topic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60" y="2217420"/>
            <a:ext cx="320040" cy="320040"/>
          </a:xfrm>
          <a:prstGeom prst="rect">
            <a:avLst/>
          </a:prstGeom>
        </p:spPr>
      </p:pic>
      <p:sp>
        <p:nvSpPr>
          <p:cNvPr id="12" name="topic title 2"/>
          <p:cNvSpPr txBox="1"/>
          <p:nvPr/>
        </p:nvSpPr>
        <p:spPr>
          <a:xfrm>
            <a:off x="3749040" y="27889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καθηγητής</a:t>
            </a:r>
            <a:endParaRPr lang="en-US" sz="1900" dirty="0"/>
          </a:p>
        </p:txBody>
      </p:sp>
      <p:sp>
        <p:nvSpPr>
          <p:cNvPr id="13" name="topic text 2"/>
          <p:cNvSpPr txBox="1"/>
          <p:nvPr/>
        </p:nvSpPr>
        <p:spPr>
          <a:xfrm>
            <a:off x="3749040" y="32004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Βιογραφία και βιβλία</a:t>
            </a:r>
            <a:endParaRPr lang="en-US" sz="1400" dirty="0"/>
          </a:p>
        </p:txBody>
      </p:sp>
      <p:sp>
        <p:nvSpPr>
          <p:cNvPr id="14" name="topic 3"/>
          <p:cNvSpPr/>
          <p:nvPr/>
        </p:nvSpPr>
        <p:spPr>
          <a:xfrm>
            <a:off x="6217920" y="178308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5" name="topic 3 circle"/>
          <p:cNvSpPr/>
          <p:nvPr/>
        </p:nvSpPr>
        <p:spPr>
          <a:xfrm>
            <a:off x="6492240" y="205740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6" name="topic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0" y="2217420"/>
            <a:ext cx="320040" cy="320040"/>
          </a:xfrm>
          <a:prstGeom prst="rect">
            <a:avLst/>
          </a:prstGeom>
        </p:spPr>
      </p:pic>
      <p:sp>
        <p:nvSpPr>
          <p:cNvPr id="17" name="topic title 3"/>
          <p:cNvSpPr txBox="1"/>
          <p:nvPr/>
        </p:nvSpPr>
        <p:spPr>
          <a:xfrm>
            <a:off x="6492240" y="27889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μέθοδος</a:t>
            </a:r>
            <a:endParaRPr lang="en-US" sz="1900" dirty="0"/>
          </a:p>
        </p:txBody>
      </p:sp>
      <p:sp>
        <p:nvSpPr>
          <p:cNvPr id="18" name="topic text 3"/>
          <p:cNvSpPr txBox="1"/>
          <p:nvPr/>
        </p:nvSpPr>
        <p:spPr>
          <a:xfrm>
            <a:off x="6492240" y="32004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Συνθετική Ψυχοθεραπεία</a:t>
            </a:r>
            <a:endParaRPr lang="en-US" sz="1400" dirty="0"/>
          </a:p>
        </p:txBody>
      </p:sp>
      <p:sp>
        <p:nvSpPr>
          <p:cNvPr id="19" name="topic 4"/>
          <p:cNvSpPr/>
          <p:nvPr/>
        </p:nvSpPr>
        <p:spPr>
          <a:xfrm>
            <a:off x="8961120" y="178308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20" name="topic 4 circle"/>
          <p:cNvSpPr/>
          <p:nvPr/>
        </p:nvSpPr>
        <p:spPr>
          <a:xfrm>
            <a:off x="9235440" y="205740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1" name="topic 4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460" y="2217420"/>
            <a:ext cx="320040" cy="320040"/>
          </a:xfrm>
          <a:prstGeom prst="rect">
            <a:avLst/>
          </a:prstGeom>
        </p:spPr>
      </p:pic>
      <p:sp>
        <p:nvSpPr>
          <p:cNvPr id="22" name="topic title 4"/>
          <p:cNvSpPr txBox="1"/>
          <p:nvPr/>
        </p:nvSpPr>
        <p:spPr>
          <a:xfrm>
            <a:off x="9235440" y="27889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Αμφιαράεια</a:t>
            </a:r>
            <a:endParaRPr lang="en-US" sz="1900" dirty="0"/>
          </a:p>
        </p:txBody>
      </p:sp>
      <p:sp>
        <p:nvSpPr>
          <p:cNvPr id="23" name="topic text 4"/>
          <p:cNvSpPr txBox="1"/>
          <p:nvPr/>
        </p:nvSpPr>
        <p:spPr>
          <a:xfrm>
            <a:off x="9235440" y="32004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Ωρωπός και σήμερα</a:t>
            </a:r>
            <a:endParaRPr lang="en-US" sz="1400" dirty="0"/>
          </a:p>
        </p:txBody>
      </p:sp>
      <p:sp>
        <p:nvSpPr>
          <p:cNvPr id="24" name="topic 5"/>
          <p:cNvSpPr/>
          <p:nvPr/>
        </p:nvSpPr>
        <p:spPr>
          <a:xfrm>
            <a:off x="731520" y="397764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25" name="topic 5 circle"/>
          <p:cNvSpPr/>
          <p:nvPr/>
        </p:nvSpPr>
        <p:spPr>
          <a:xfrm>
            <a:off x="1005840" y="425196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6" name="topic 5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60" y="4411980"/>
            <a:ext cx="320040" cy="320040"/>
          </a:xfrm>
          <a:prstGeom prst="rect">
            <a:avLst/>
          </a:prstGeom>
        </p:spPr>
      </p:pic>
      <p:sp>
        <p:nvSpPr>
          <p:cNvPr id="27" name="topic title 5"/>
          <p:cNvSpPr txBox="1"/>
          <p:nvPr/>
        </p:nvSpPr>
        <p:spPr>
          <a:xfrm>
            <a:off x="1005840" y="4983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Αρχαία σοφία</a:t>
            </a:r>
            <a:endParaRPr lang="en-US" sz="1900" dirty="0"/>
          </a:p>
        </p:txBody>
      </p:sp>
      <p:sp>
        <p:nvSpPr>
          <p:cNvPr id="28" name="topic text 5"/>
          <p:cNvSpPr txBox="1"/>
          <p:nvPr/>
        </p:nvSpPr>
        <p:spPr>
          <a:xfrm>
            <a:off x="1005840" y="5394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Επίκτητος, Ηράκλειτος</a:t>
            </a:r>
            <a:endParaRPr lang="en-US" sz="1400" dirty="0"/>
          </a:p>
        </p:txBody>
      </p:sp>
      <p:sp>
        <p:nvSpPr>
          <p:cNvPr id="29" name="topic 6"/>
          <p:cNvSpPr/>
          <p:nvPr/>
        </p:nvSpPr>
        <p:spPr>
          <a:xfrm>
            <a:off x="3474720" y="397764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30" name="topic 6 circle"/>
          <p:cNvSpPr/>
          <p:nvPr/>
        </p:nvSpPr>
        <p:spPr>
          <a:xfrm>
            <a:off x="3749040" y="425196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1" name="topic 6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9060" y="4411980"/>
            <a:ext cx="320040" cy="320040"/>
          </a:xfrm>
          <a:prstGeom prst="rect">
            <a:avLst/>
          </a:prstGeom>
        </p:spPr>
      </p:pic>
      <p:sp>
        <p:nvSpPr>
          <p:cNvPr id="32" name="topic title 6"/>
          <p:cNvSpPr txBox="1"/>
          <p:nvPr/>
        </p:nvSpPr>
        <p:spPr>
          <a:xfrm>
            <a:off x="3749040" y="4983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Έρευνα</a:t>
            </a:r>
            <a:endParaRPr lang="en-US" sz="1900" dirty="0"/>
          </a:p>
        </p:txBody>
      </p:sp>
      <p:sp>
        <p:nvSpPr>
          <p:cNvPr id="33" name="topic text 6"/>
          <p:cNvSpPr txBox="1"/>
          <p:nvPr/>
        </p:nvSpPr>
        <p:spPr>
          <a:xfrm>
            <a:off x="3749040" y="5394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Νευροανάδραση, μελέτες</a:t>
            </a:r>
            <a:endParaRPr lang="en-US" sz="1400" dirty="0"/>
          </a:p>
        </p:txBody>
      </p:sp>
      <p:sp>
        <p:nvSpPr>
          <p:cNvPr id="34" name="topic 7"/>
          <p:cNvSpPr/>
          <p:nvPr/>
        </p:nvSpPr>
        <p:spPr>
          <a:xfrm>
            <a:off x="6217920" y="397764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35" name="topic 7 circle"/>
          <p:cNvSpPr/>
          <p:nvPr/>
        </p:nvSpPr>
        <p:spPr>
          <a:xfrm>
            <a:off x="6492240" y="425196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6" name="topic 7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2260" y="4411980"/>
            <a:ext cx="320040" cy="320040"/>
          </a:xfrm>
          <a:prstGeom prst="rect">
            <a:avLst/>
          </a:prstGeom>
        </p:spPr>
      </p:pic>
      <p:sp>
        <p:nvSpPr>
          <p:cNvPr id="37" name="topic title 7"/>
          <p:cNvSpPr txBox="1"/>
          <p:nvPr/>
        </p:nvSpPr>
        <p:spPr>
          <a:xfrm>
            <a:off x="6492240" y="4983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Φάρμακα</a:t>
            </a:r>
            <a:endParaRPr lang="en-US" sz="1900" dirty="0"/>
          </a:p>
        </p:txBody>
      </p:sp>
      <p:sp>
        <p:nvSpPr>
          <p:cNvPr id="38" name="topic text 7"/>
          <p:cNvSpPr txBox="1"/>
          <p:nvPr/>
        </p:nvSpPr>
        <p:spPr>
          <a:xfrm>
            <a:off x="6492240" y="5394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Γενική, ασφαλής ενημέρωση</a:t>
            </a:r>
            <a:endParaRPr lang="en-US" sz="1400" dirty="0"/>
          </a:p>
        </p:txBody>
      </p:sp>
      <p:sp>
        <p:nvSpPr>
          <p:cNvPr id="39" name="topic 8"/>
          <p:cNvSpPr/>
          <p:nvPr/>
        </p:nvSpPr>
        <p:spPr>
          <a:xfrm>
            <a:off x="8961120" y="3977640"/>
            <a:ext cx="2514600" cy="192024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40" name="topic 8 circle"/>
          <p:cNvSpPr/>
          <p:nvPr/>
        </p:nvSpPr>
        <p:spPr>
          <a:xfrm>
            <a:off x="9235440" y="425196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41" name="topic 8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5460" y="4411980"/>
            <a:ext cx="320040" cy="320040"/>
          </a:xfrm>
          <a:prstGeom prst="rect">
            <a:avLst/>
          </a:prstGeom>
        </p:spPr>
      </p:pic>
      <p:sp>
        <p:nvSpPr>
          <p:cNvPr id="42" name="topic title 8"/>
          <p:cNvSpPr txBox="1"/>
          <p:nvPr/>
        </p:nvSpPr>
        <p:spPr>
          <a:xfrm>
            <a:off x="9235440" y="4983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Εκπαίδευση</a:t>
            </a:r>
            <a:endParaRPr lang="en-US" sz="1900" dirty="0"/>
          </a:p>
        </p:txBody>
      </p:sp>
      <p:sp>
        <p:nvSpPr>
          <p:cNvPr id="43" name="topic text 8"/>
          <p:cNvSpPr txBox="1"/>
          <p:nvPr/>
        </p:nvSpPr>
        <p:spPr>
          <a:xfrm>
            <a:off x="9235440" y="5394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Το τετραετές πρόγραμμα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ΠΏΣ ΞΕΚΙΝΆΤΕ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Τέσσερα απλά βήματα</a:t>
            </a:r>
            <a:endParaRPr lang="en-US" sz="3600" dirty="0"/>
          </a:p>
        </p:txBody>
      </p:sp>
      <p:sp>
        <p:nvSpPr>
          <p:cNvPr id="4" name="step circle 1"/>
          <p:cNvSpPr/>
          <p:nvPr/>
        </p:nvSpPr>
        <p:spPr>
          <a:xfrm>
            <a:off x="731520" y="19202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ber 1"/>
          <p:cNvSpPr txBox="1"/>
          <p:nvPr/>
        </p:nvSpPr>
        <p:spPr>
          <a:xfrm>
            <a:off x="731520" y="1920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step link 1"/>
          <p:cNvSpPr/>
          <p:nvPr/>
        </p:nvSpPr>
        <p:spPr>
          <a:xfrm>
            <a:off x="1691640" y="2331720"/>
            <a:ext cx="1645920" cy="0"/>
          </a:xfrm>
          <a:prstGeom prst="line">
            <a:avLst/>
          </a:prstGeom>
          <a:noFill/>
          <a:ln w="19050">
            <a:solidFill>
              <a:srgbClr val="D9C9A3"/>
            </a:solidFill>
            <a:prstDash val="dash"/>
          </a:ln>
        </p:spPr>
      </p:sp>
      <p:sp>
        <p:nvSpPr>
          <p:cNvPr id="7" name="step title 1"/>
          <p:cNvSpPr txBox="1"/>
          <p:nvPr/>
        </p:nvSpPr>
        <p:spPr>
          <a:xfrm>
            <a:off x="731520" y="3017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Ανοίξτε</a:t>
            </a:r>
            <a:endParaRPr lang="en-US" sz="2400" dirty="0"/>
          </a:p>
        </p:txBody>
      </p:sp>
      <p:sp>
        <p:nvSpPr>
          <p:cNvPr id="8" name="step text 1"/>
          <p:cNvSpPr txBox="1"/>
          <p:nvPr/>
        </p:nvSpPr>
        <p:spPr>
          <a:xfrm>
            <a:off x="731520" y="35661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Το site ή την εφαρμογή στο κινητό σας.</a:t>
            </a:r>
            <a:endParaRPr lang="en-US" sz="1600" dirty="0"/>
          </a:p>
        </p:txBody>
      </p:sp>
      <p:sp>
        <p:nvSpPr>
          <p:cNvPr id="9" name="step circle 2"/>
          <p:cNvSpPr/>
          <p:nvPr/>
        </p:nvSpPr>
        <p:spPr>
          <a:xfrm>
            <a:off x="3474720" y="19202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474720" y="1920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step link 2"/>
          <p:cNvSpPr/>
          <p:nvPr/>
        </p:nvSpPr>
        <p:spPr>
          <a:xfrm>
            <a:off x="4434840" y="2331720"/>
            <a:ext cx="1645920" cy="0"/>
          </a:xfrm>
          <a:prstGeom prst="line">
            <a:avLst/>
          </a:prstGeom>
          <a:noFill/>
          <a:ln w="19050">
            <a:solidFill>
              <a:srgbClr val="D9C9A3"/>
            </a:solidFill>
            <a:prstDash val="dash"/>
          </a:ln>
        </p:spPr>
      </p:sp>
      <p:sp>
        <p:nvSpPr>
          <p:cNvPr id="12" name="step title 2"/>
          <p:cNvSpPr txBox="1"/>
          <p:nvPr/>
        </p:nvSpPr>
        <p:spPr>
          <a:xfrm>
            <a:off x="3474720" y="3017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Διαλέξτε</a:t>
            </a:r>
            <a:endParaRPr lang="en-US" sz="2400" dirty="0"/>
          </a:p>
        </p:txBody>
      </p:sp>
      <p:sp>
        <p:nvSpPr>
          <p:cNvPr id="13" name="step text 2"/>
          <p:cNvSpPr txBox="1"/>
          <p:nvPr/>
        </p:nvSpPr>
        <p:spPr>
          <a:xfrm>
            <a:off x="3474720" y="35661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Ένα θέμα ή μια έτοιμη ερώτηση, αν δεν ξέρετε από πού να αρχίσετε.</a:t>
            </a:r>
            <a:endParaRPr lang="en-US" sz="1600" dirty="0"/>
          </a:p>
        </p:txBody>
      </p:sp>
      <p:sp>
        <p:nvSpPr>
          <p:cNvPr id="14" name="step circle 3"/>
          <p:cNvSpPr/>
          <p:nvPr/>
        </p:nvSpPr>
        <p:spPr>
          <a:xfrm>
            <a:off x="6217920" y="19202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tep number 3"/>
          <p:cNvSpPr txBox="1"/>
          <p:nvPr/>
        </p:nvSpPr>
        <p:spPr>
          <a:xfrm>
            <a:off x="6217920" y="1920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step link 3"/>
          <p:cNvSpPr/>
          <p:nvPr/>
        </p:nvSpPr>
        <p:spPr>
          <a:xfrm>
            <a:off x="7178040" y="2331720"/>
            <a:ext cx="1645920" cy="0"/>
          </a:xfrm>
          <a:prstGeom prst="line">
            <a:avLst/>
          </a:prstGeom>
          <a:noFill/>
          <a:ln w="19050">
            <a:solidFill>
              <a:srgbClr val="D9C9A3"/>
            </a:solidFill>
            <a:prstDash val="dash"/>
          </a:ln>
        </p:spPr>
      </p:sp>
      <p:sp>
        <p:nvSpPr>
          <p:cNvPr id="17" name="step title 3"/>
          <p:cNvSpPr txBox="1"/>
          <p:nvPr/>
        </p:nvSpPr>
        <p:spPr>
          <a:xfrm>
            <a:off x="6217920" y="3017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Ρωτήστε</a:t>
            </a:r>
            <a:endParaRPr lang="en-US" sz="2400" dirty="0"/>
          </a:p>
        </p:txBody>
      </p:sp>
      <p:sp>
        <p:nvSpPr>
          <p:cNvPr id="18" name="step text 3"/>
          <p:cNvSpPr txBox="1"/>
          <p:nvPr/>
        </p:nvSpPr>
        <p:spPr>
          <a:xfrm>
            <a:off x="6217920" y="35661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Με δικά σας λόγια, όπως θα ρωτούσατε έναν άνθρωπο.</a:t>
            </a:r>
            <a:endParaRPr lang="en-US" sz="1600" dirty="0"/>
          </a:p>
        </p:txBody>
      </p:sp>
      <p:sp>
        <p:nvSpPr>
          <p:cNvPr id="19" name="step circle 4"/>
          <p:cNvSpPr/>
          <p:nvPr/>
        </p:nvSpPr>
        <p:spPr>
          <a:xfrm>
            <a:off x="8961120" y="19202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step number 4"/>
          <p:cNvSpPr txBox="1"/>
          <p:nvPr/>
        </p:nvSpPr>
        <p:spPr>
          <a:xfrm>
            <a:off x="8961120" y="1920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21" name="step title 4"/>
          <p:cNvSpPr txBox="1"/>
          <p:nvPr/>
        </p:nvSpPr>
        <p:spPr>
          <a:xfrm>
            <a:off x="8961120" y="3017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Διαβάστε</a:t>
            </a:r>
            <a:endParaRPr lang="en-US" sz="2400" dirty="0"/>
          </a:p>
        </p:txBody>
      </p:sp>
      <p:sp>
        <p:nvSpPr>
          <p:cNvPr id="22" name="step text 4"/>
          <p:cNvSpPr txBox="1"/>
          <p:nvPr/>
        </p:nvSpPr>
        <p:spPr>
          <a:xfrm>
            <a:off x="8961120" y="35661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Την απάντηση και τις ετικέτες με τις πηγές. Συνεχίστε με νέα ερώτηση.</a:t>
            </a:r>
            <a:endParaRPr lang="en-US" sz="1600" dirty="0"/>
          </a:p>
        </p:txBody>
      </p:sp>
      <p:sp>
        <p:nvSpPr>
          <p:cNvPr id="23" name="tip"/>
          <p:cNvSpPr txBox="1"/>
          <p:nvPr/>
        </p:nvSpPr>
        <p:spPr>
          <a:xfrm>
            <a:off x="731520" y="53949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</a:rPr>
              <a:t>Το κουμπί «Διακοπή» σταματά μια απάντηση. Το «Νέα συζήτηση» ξεκινά από την αρχή.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ΣΥΜΒΟΥΛΈΣ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Πώς να πάρετε την καλύτερη απάντηση</a:t>
            </a:r>
            <a:endParaRPr lang="en-US" sz="3600" dirty="0"/>
          </a:p>
        </p:txBody>
      </p:sp>
      <p:sp>
        <p:nvSpPr>
          <p:cNvPr id="4" name="tip card 1"/>
          <p:cNvSpPr/>
          <p:nvPr/>
        </p:nvSpPr>
        <p:spPr>
          <a:xfrm>
            <a:off x="731520" y="1783080"/>
            <a:ext cx="5212080" cy="1874520"/>
          </a:xfrm>
          <a:prstGeom prst="roundRect">
            <a:avLst>
              <a:gd name="adj" fmla="val 7317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5" name="tip title 1"/>
          <p:cNvSpPr txBox="1"/>
          <p:nvPr/>
        </p:nvSpPr>
        <p:spPr>
          <a:xfrm>
            <a:off x="1051560" y="20574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Πείτε τι σας απασχολεί</a:t>
            </a:r>
            <a:endParaRPr lang="en-US" sz="2100" dirty="0"/>
          </a:p>
        </p:txBody>
      </p:sp>
      <p:sp>
        <p:nvSpPr>
          <p:cNvPr id="6" name="tip text 1"/>
          <p:cNvSpPr txBox="1"/>
          <p:nvPr/>
        </p:nvSpPr>
        <p:spPr>
          <a:xfrm>
            <a:off x="1051560" y="26060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</a:rPr>
              <a:t>«Δεν κοιμάμαι καλά από το άγχος. Τι μπορώ να κάνω;»</a:t>
            </a:r>
            <a:endParaRPr lang="en-US" sz="1600" dirty="0"/>
          </a:p>
        </p:txBody>
      </p:sp>
      <p:sp>
        <p:nvSpPr>
          <p:cNvPr id="7" name="tip card 2"/>
          <p:cNvSpPr/>
          <p:nvPr/>
        </p:nvSpPr>
        <p:spPr>
          <a:xfrm>
            <a:off x="6217920" y="1783080"/>
            <a:ext cx="5212080" cy="1874520"/>
          </a:xfrm>
          <a:prstGeom prst="roundRect">
            <a:avLst>
              <a:gd name="adj" fmla="val 7317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8" name="tip title 2"/>
          <p:cNvSpPr txBox="1"/>
          <p:nvPr/>
        </p:nvSpPr>
        <p:spPr>
          <a:xfrm>
            <a:off x="6537960" y="20574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Ζητήστε απλούστερα</a:t>
            </a:r>
            <a:endParaRPr lang="en-US" sz="2100" dirty="0"/>
          </a:p>
        </p:txBody>
      </p:sp>
      <p:sp>
        <p:nvSpPr>
          <p:cNvPr id="9" name="tip text 2"/>
          <p:cNvSpPr txBox="1"/>
          <p:nvPr/>
        </p:nvSpPr>
        <p:spPr>
          <a:xfrm>
            <a:off x="6537960" y="26060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</a:rPr>
              <a:t>«Εξηγήστε το μου πιο απλά» ή «Πείτε μου περισσότερα».</a:t>
            </a:r>
            <a:endParaRPr lang="en-US" sz="1600" dirty="0"/>
          </a:p>
        </p:txBody>
      </p:sp>
      <p:sp>
        <p:nvSpPr>
          <p:cNvPr id="10" name="tip card 3"/>
          <p:cNvSpPr/>
          <p:nvPr/>
        </p:nvSpPr>
        <p:spPr>
          <a:xfrm>
            <a:off x="731520" y="3931920"/>
            <a:ext cx="5212080" cy="1874520"/>
          </a:xfrm>
          <a:prstGeom prst="roundRect">
            <a:avLst>
              <a:gd name="adj" fmla="val 7317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1" name="tip title 3"/>
          <p:cNvSpPr txBox="1"/>
          <p:nvPr/>
        </p:nvSpPr>
        <p:spPr>
          <a:xfrm>
            <a:off x="1051560" y="42062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Συνεχίστε τη συζήτηση</a:t>
            </a:r>
            <a:endParaRPr lang="en-US" sz="2100" dirty="0"/>
          </a:p>
        </p:txBody>
      </p:sp>
      <p:sp>
        <p:nvSpPr>
          <p:cNvPr id="12" name="tip text 3"/>
          <p:cNvSpPr txBox="1"/>
          <p:nvPr/>
        </p:nvSpPr>
        <p:spPr>
          <a:xfrm>
            <a:off x="1051560" y="47548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</a:rPr>
              <a:t>Το bot θυμάται τι είπατε πριν, μέσα στην ίδια συζήτηση.</a:t>
            </a:r>
            <a:endParaRPr lang="en-US" sz="1600" dirty="0"/>
          </a:p>
        </p:txBody>
      </p:sp>
      <p:sp>
        <p:nvSpPr>
          <p:cNvPr id="13" name="tip card 4"/>
          <p:cNvSpPr/>
          <p:nvPr/>
        </p:nvSpPr>
        <p:spPr>
          <a:xfrm>
            <a:off x="6217920" y="3931920"/>
            <a:ext cx="5212080" cy="1874520"/>
          </a:xfrm>
          <a:prstGeom prst="roundRect">
            <a:avLst>
              <a:gd name="adj" fmla="val 7317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4" name="tip title 4"/>
          <p:cNvSpPr txBox="1"/>
          <p:nvPr/>
        </p:nvSpPr>
        <p:spPr>
          <a:xfrm>
            <a:off x="6537960" y="42062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Ζητήστε ένα παράδειγμα</a:t>
            </a:r>
            <a:endParaRPr lang="en-US" sz="2100" dirty="0"/>
          </a:p>
        </p:txBody>
      </p:sp>
      <p:sp>
        <p:nvSpPr>
          <p:cNvPr id="15" name="tip text 4"/>
          <p:cNvSpPr txBox="1"/>
          <p:nvPr/>
        </p:nvSpPr>
        <p:spPr>
          <a:xfrm>
            <a:off x="6537960" y="47548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</a:rPr>
              <a:t>«Πώς εφαρμόζω τη σκέψη του Επικτήτου στη δουλειά μου;»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ΟΙ ΠΗΓΈΣ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Κάθε απάντηση δείχνει από πού προέρχεται</a:t>
            </a:r>
            <a:endParaRPr lang="en-US" sz="3600" dirty="0"/>
          </a:p>
        </p:txBody>
      </p:sp>
      <p:sp>
        <p:nvSpPr>
          <p:cNvPr id="4" name="example answer"/>
          <p:cNvSpPr/>
          <p:nvPr/>
        </p:nvSpPr>
        <p:spPr>
          <a:xfrm>
            <a:off x="731520" y="1783080"/>
            <a:ext cx="6583680" cy="301752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5" name="example text"/>
          <p:cNvSpPr txBox="1"/>
          <p:nvPr/>
        </p:nvSpPr>
        <p:spPr>
          <a:xfrm>
            <a:off x="1097280" y="2148840"/>
            <a:ext cx="5852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«Ταράσσει τοὺς ἀνθρώπους οὐ τὰ πράγματα, ἀλλὰ τὰ περὶ τῶν πραγμάτων δόγματα.»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Δεν μας ταράζουν τόσο τα γεγονότα όσο οι σκέψεις μας γι’ αυτά.</a:t>
            </a:r>
            <a:endParaRPr lang="en-US" sz="2000" dirty="0"/>
          </a:p>
        </p:txBody>
      </p:sp>
      <p:sp>
        <p:nvSpPr>
          <p:cNvPr id="6" name="label chip"/>
          <p:cNvSpPr/>
          <p:nvPr/>
        </p:nvSpPr>
        <p:spPr>
          <a:xfrm>
            <a:off x="1097280" y="3977640"/>
            <a:ext cx="2377440" cy="457200"/>
          </a:xfrm>
          <a:prstGeom prst="roundRect">
            <a:avLst>
              <a:gd name="adj" fmla="val 20000"/>
            </a:avLst>
          </a:prstGeom>
          <a:solidFill>
            <a:schemeClr val="accent6"/>
          </a:solidFill>
          <a:ln/>
        </p:spPr>
      </p:sp>
      <p:sp>
        <p:nvSpPr>
          <p:cNvPr id="7" name="label chip text"/>
          <p:cNvSpPr txBox="1"/>
          <p:nvPr/>
        </p:nvSpPr>
        <p:spPr>
          <a:xfrm>
            <a:off x="1097280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Επίκτητος, Εγχ. 5</a:t>
            </a:r>
            <a:endParaRPr lang="en-US" sz="1400" dirty="0"/>
          </a:p>
        </p:txBody>
      </p:sp>
      <p:sp>
        <p:nvSpPr>
          <p:cNvPr id="8" name="labels explained"/>
          <p:cNvSpPr txBox="1"/>
          <p:nvPr/>
        </p:nvSpPr>
        <p:spPr>
          <a:xfrm>
            <a:off x="7772400" y="1920240"/>
            <a:ext cx="3657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Η πράσινη ετικέτα δείχνει την πηγή: βιβλίο, άρθρο, συνέντευξη ή αρχαίο κείμενο.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Αν μια πληροφορία δεν έχει ετικέτα, είναι γενική γνώση.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Όλες οι πηγές υπάρχουν στη σελίδα «Πηγές» του site.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ΣΤΟ ΚΙΝΗΤΌ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Βάλτε το bot στην οθόνη σας σαν εφαρμογή</a:t>
            </a:r>
            <a:endParaRPr lang="en-US" sz="3600" dirty="0"/>
          </a:p>
        </p:txBody>
      </p:sp>
      <p:sp>
        <p:nvSpPr>
          <p:cNvPr id="4" name="platform 1"/>
          <p:cNvSpPr/>
          <p:nvPr/>
        </p:nvSpPr>
        <p:spPr>
          <a:xfrm>
            <a:off x="731520" y="1783080"/>
            <a:ext cx="5212080" cy="320040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5" name="platform 1 circle"/>
          <p:cNvSpPr/>
          <p:nvPr/>
        </p:nvSpPr>
        <p:spPr>
          <a:xfrm>
            <a:off x="1051560" y="210312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6" name="platform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2308860"/>
            <a:ext cx="411480" cy="411480"/>
          </a:xfrm>
          <a:prstGeom prst="rect">
            <a:avLst/>
          </a:prstGeom>
        </p:spPr>
      </p:pic>
      <p:sp>
        <p:nvSpPr>
          <p:cNvPr id="7" name="platform title 1"/>
          <p:cNvSpPr txBox="1"/>
          <p:nvPr/>
        </p:nvSpPr>
        <p:spPr>
          <a:xfrm>
            <a:off x="2057400" y="22402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iPhone (Safari)</a:t>
            </a:r>
            <a:endParaRPr lang="en-US" sz="2200" dirty="0"/>
          </a:p>
        </p:txBody>
      </p:sp>
      <p:sp>
        <p:nvSpPr>
          <p:cNvPr id="8" name="platform steps 1"/>
          <p:cNvSpPr txBox="1"/>
          <p:nvPr/>
        </p:nvSpPr>
        <p:spPr>
          <a:xfrm>
            <a:off x="1051560" y="3200400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chemeClr val="tx1"/>
                </a:solidFill>
              </a:rPr>
              <a:t>Ανοίξτε τη διεύθυνση της εφαρμογής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chemeClr val="tx1"/>
                </a:solidFill>
              </a:rPr>
              <a:t>Πατήστε το κουμπί κοινοποίησης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chemeClr val="tx1"/>
                </a:solidFill>
              </a:rPr>
              <a:t>Επιλέξτε «Προσθήκη στην οθόνη αφετηρίας»</a:t>
            </a:r>
            <a:endParaRPr lang="en-US" sz="1700" dirty="0"/>
          </a:p>
        </p:txBody>
      </p:sp>
      <p:sp>
        <p:nvSpPr>
          <p:cNvPr id="9" name="platform 2"/>
          <p:cNvSpPr/>
          <p:nvPr/>
        </p:nvSpPr>
        <p:spPr>
          <a:xfrm>
            <a:off x="6217920" y="1783080"/>
            <a:ext cx="5212080" cy="320040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0" name="platform 2 circle"/>
          <p:cNvSpPr/>
          <p:nvPr/>
        </p:nvSpPr>
        <p:spPr>
          <a:xfrm>
            <a:off x="6537960" y="210312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1" name="platform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0" y="2308860"/>
            <a:ext cx="411480" cy="411480"/>
          </a:xfrm>
          <a:prstGeom prst="rect">
            <a:avLst/>
          </a:prstGeom>
        </p:spPr>
      </p:pic>
      <p:sp>
        <p:nvSpPr>
          <p:cNvPr id="12" name="platform title 2"/>
          <p:cNvSpPr txBox="1"/>
          <p:nvPr/>
        </p:nvSpPr>
        <p:spPr>
          <a:xfrm>
            <a:off x="7543800" y="22402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Android (Chrome)</a:t>
            </a:r>
            <a:endParaRPr lang="en-US" sz="2200" dirty="0"/>
          </a:p>
        </p:txBody>
      </p:sp>
      <p:sp>
        <p:nvSpPr>
          <p:cNvPr id="13" name="platform steps 2"/>
          <p:cNvSpPr txBox="1"/>
          <p:nvPr/>
        </p:nvSpPr>
        <p:spPr>
          <a:xfrm>
            <a:off x="6537960" y="3200400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chemeClr val="tx1"/>
                </a:solidFill>
              </a:rPr>
              <a:t>Ανοίξτε τη διεύθυνση της εφαρμογής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chemeClr val="tx1"/>
                </a:solidFill>
              </a:rPr>
              <a:t>Πατήστε το μενού με τις τρεις τελείες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chemeClr val="tx1"/>
                </a:solidFill>
              </a:rPr>
              <a:t>Επιλέξτε «Εγκατάσταση εφαρμογής»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ΜΕ ΦΡΟΝΤΊΔΑ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Τι δεν κάνει το bot, για τη δική σας ασφάλεια</a:t>
            </a:r>
            <a:endParaRPr lang="en-US" sz="3600" dirty="0"/>
          </a:p>
        </p:txBody>
      </p:sp>
      <p:sp>
        <p:nvSpPr>
          <p:cNvPr id="4" name="care 1 circle"/>
          <p:cNvSpPr/>
          <p:nvPr/>
        </p:nvSpPr>
        <p:spPr>
          <a:xfrm>
            <a:off x="731520" y="1783080"/>
            <a:ext cx="777240" cy="7772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5" name="care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830" y="1977390"/>
            <a:ext cx="388620" cy="388620"/>
          </a:xfrm>
          <a:prstGeom prst="rect">
            <a:avLst/>
          </a:prstGeom>
        </p:spPr>
      </p:pic>
      <p:sp>
        <p:nvSpPr>
          <p:cNvPr id="6" name="care title 1"/>
          <p:cNvSpPr txBox="1"/>
          <p:nvPr/>
        </p:nvSpPr>
        <p:spPr>
          <a:xfrm>
            <a:off x="1783080" y="176479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Δεν αντικαθιστά τον θεραπευτή</a:t>
            </a:r>
            <a:endParaRPr lang="en-US" sz="2000" dirty="0"/>
          </a:p>
        </p:txBody>
      </p:sp>
      <p:sp>
        <p:nvSpPr>
          <p:cNvPr id="7" name="care text 1"/>
          <p:cNvSpPr txBox="1"/>
          <p:nvPr/>
        </p:nvSpPr>
        <p:spPr>
          <a:xfrm>
            <a:off x="1783080" y="2176272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Είναι εργαλείο ενημέρωσης. Για ό,τι σας βαραίνει, αξίζει να μιλήσετε με έναν ειδικό.</a:t>
            </a:r>
            <a:endParaRPr lang="en-US" sz="1500" dirty="0"/>
          </a:p>
        </p:txBody>
      </p:sp>
      <p:sp>
        <p:nvSpPr>
          <p:cNvPr id="8" name="care 2 circle"/>
          <p:cNvSpPr/>
          <p:nvPr/>
        </p:nvSpPr>
        <p:spPr>
          <a:xfrm>
            <a:off x="731520" y="2880360"/>
            <a:ext cx="777240" cy="7772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9" name="care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30" y="3074670"/>
            <a:ext cx="388620" cy="388620"/>
          </a:xfrm>
          <a:prstGeom prst="rect">
            <a:avLst/>
          </a:prstGeom>
        </p:spPr>
      </p:pic>
      <p:sp>
        <p:nvSpPr>
          <p:cNvPr id="10" name="care title 2"/>
          <p:cNvSpPr txBox="1"/>
          <p:nvPr/>
        </p:nvSpPr>
        <p:spPr>
          <a:xfrm>
            <a:off x="1783080" y="286207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Δεν δίνει δοσολογίες</a:t>
            </a:r>
            <a:endParaRPr lang="en-US" sz="2000" dirty="0"/>
          </a:p>
        </p:txBody>
      </p:sp>
      <p:sp>
        <p:nvSpPr>
          <p:cNvPr id="11" name="care text 2"/>
          <p:cNvSpPr txBox="1"/>
          <p:nvPr/>
        </p:nvSpPr>
        <p:spPr>
          <a:xfrm>
            <a:off x="1783080" y="3273552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Εξηγεί τι κάνει ένα φάρμακο, αλλά για την αγωγή σας αποφασίζει ο γιατρός σας.</a:t>
            </a:r>
            <a:endParaRPr lang="en-US" sz="1500" dirty="0"/>
          </a:p>
        </p:txBody>
      </p:sp>
      <p:sp>
        <p:nvSpPr>
          <p:cNvPr id="12" name="care 3 circle"/>
          <p:cNvSpPr/>
          <p:nvPr/>
        </p:nvSpPr>
        <p:spPr>
          <a:xfrm>
            <a:off x="731520" y="3977640"/>
            <a:ext cx="777240" cy="7772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3" name="care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830" y="4171950"/>
            <a:ext cx="388620" cy="388620"/>
          </a:xfrm>
          <a:prstGeom prst="rect">
            <a:avLst/>
          </a:prstGeom>
        </p:spPr>
      </p:pic>
      <p:sp>
        <p:nvSpPr>
          <p:cNvPr id="14" name="care title 3"/>
          <p:cNvSpPr txBox="1"/>
          <p:nvPr/>
        </p:nvSpPr>
        <p:spPr>
          <a:xfrm>
            <a:off x="1783080" y="395935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Δεν μιλά ως ο καθηγητής</a:t>
            </a:r>
            <a:endParaRPr lang="en-US" sz="2000" dirty="0"/>
          </a:p>
        </p:txBody>
      </p:sp>
      <p:sp>
        <p:nvSpPr>
          <p:cNvPr id="15" name="care text 3"/>
          <p:cNvSpPr txBox="1"/>
          <p:nvPr/>
        </p:nvSpPr>
        <p:spPr>
          <a:xfrm>
            <a:off x="1783080" y="4370832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Μιλά για το έργο του και του αποδίδει μόνο όσα έχει πει δημόσια.</a:t>
            </a:r>
            <a:endParaRPr lang="en-US" sz="1500" dirty="0"/>
          </a:p>
        </p:txBody>
      </p:sp>
      <p:sp>
        <p:nvSpPr>
          <p:cNvPr id="16" name="crisis card"/>
          <p:cNvSpPr/>
          <p:nvPr/>
        </p:nvSpPr>
        <p:spPr>
          <a:xfrm>
            <a:off x="7863840" y="1783080"/>
            <a:ext cx="3566160" cy="3200400"/>
          </a:xfrm>
          <a:prstGeom prst="roundRect">
            <a:avLst>
              <a:gd name="adj" fmla="val 4286"/>
            </a:avLst>
          </a:prstGeom>
          <a:solidFill>
            <a:schemeClr val="tx2"/>
          </a:solidFill>
          <a:ln/>
        </p:spPr>
      </p:sp>
      <p:sp>
        <p:nvSpPr>
          <p:cNvPr id="17" name="crisis text"/>
          <p:cNvSpPr txBox="1"/>
          <p:nvPr/>
        </p:nvSpPr>
        <p:spPr>
          <a:xfrm>
            <a:off x="8183880" y="2011680"/>
            <a:ext cx="3017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D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Αν περνάτε κάτι δύσκολο τώρα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4000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1018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rgbClr val="E6EBD3"/>
                </a:solidFill>
              </a:rPr>
              <a:t>Γραμμή παρέμβασης για την αυτοκτονία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4000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166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rgbClr val="E6EBD3"/>
                </a:solidFill>
              </a:rPr>
              <a:t>ΕΚΑΒ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73152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ΙΔΙΩΤΙΚΌΤΗΤΑ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tx1"/>
                </a:solidFill>
              </a:rPr>
              <a:t>Οι συζητήσεις σας είναι δικές σας</a:t>
            </a:r>
            <a:endParaRPr lang="en-US" sz="3600" dirty="0"/>
          </a:p>
        </p:txBody>
      </p:sp>
      <p:sp>
        <p:nvSpPr>
          <p:cNvPr id="4" name="privacy 1"/>
          <p:cNvSpPr/>
          <p:nvPr/>
        </p:nvSpPr>
        <p:spPr>
          <a:xfrm>
            <a:off x="731520" y="1828800"/>
            <a:ext cx="3383280" cy="3566160"/>
          </a:xfrm>
          <a:prstGeom prst="roundRect">
            <a:avLst>
              <a:gd name="adj" fmla="val 4054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5" name="privacy 1 circle"/>
          <p:cNvSpPr/>
          <p:nvPr/>
        </p:nvSpPr>
        <p:spPr>
          <a:xfrm>
            <a:off x="1051560" y="214884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6" name="privacy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2354580"/>
            <a:ext cx="411480" cy="411480"/>
          </a:xfrm>
          <a:prstGeom prst="rect">
            <a:avLst/>
          </a:prstGeom>
        </p:spPr>
      </p:pic>
      <p:sp>
        <p:nvSpPr>
          <p:cNvPr id="7" name="privacy title 1"/>
          <p:cNvSpPr txBox="1"/>
          <p:nvPr/>
        </p:nvSpPr>
        <p:spPr>
          <a:xfrm>
            <a:off x="1051560" y="3200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Χωρίς προσωπικά στοιχεία</a:t>
            </a:r>
            <a:endParaRPr lang="en-US" sz="2000" dirty="0"/>
          </a:p>
        </p:txBody>
      </p:sp>
      <p:sp>
        <p:nvSpPr>
          <p:cNvPr id="8" name="privacy text 1"/>
          <p:cNvSpPr txBox="1"/>
          <p:nvPr/>
        </p:nvSpPr>
        <p:spPr>
          <a:xfrm>
            <a:off x="1051560" y="39776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Δεν χρειάζεται να γράψετε όνομα, τηλέφωνο ή διεύθυνση. Αποφύγετε στοιχεία που δεν θέλετε να μοιραστείτε.</a:t>
            </a:r>
            <a:endParaRPr lang="en-US" sz="1500" dirty="0"/>
          </a:p>
        </p:txBody>
      </p:sp>
      <p:sp>
        <p:nvSpPr>
          <p:cNvPr id="9" name="privacy 2"/>
          <p:cNvSpPr/>
          <p:nvPr/>
        </p:nvSpPr>
        <p:spPr>
          <a:xfrm>
            <a:off x="4389120" y="1828800"/>
            <a:ext cx="3383280" cy="3566160"/>
          </a:xfrm>
          <a:prstGeom prst="roundRect">
            <a:avLst>
              <a:gd name="adj" fmla="val 4054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0" name="privacy 2 circle"/>
          <p:cNvSpPr/>
          <p:nvPr/>
        </p:nvSpPr>
        <p:spPr>
          <a:xfrm>
            <a:off x="4709160" y="214884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1" name="privacy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354580"/>
            <a:ext cx="411480" cy="411480"/>
          </a:xfrm>
          <a:prstGeom prst="rect">
            <a:avLst/>
          </a:prstGeom>
        </p:spPr>
      </p:pic>
      <p:sp>
        <p:nvSpPr>
          <p:cNvPr id="12" name="privacy title 2"/>
          <p:cNvSpPr txBox="1"/>
          <p:nvPr/>
        </p:nvSpPr>
        <p:spPr>
          <a:xfrm>
            <a:off x="4709160" y="3200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Μένουν στη συσκευή σας</a:t>
            </a:r>
            <a:endParaRPr lang="en-US" sz="2000" dirty="0"/>
          </a:p>
        </p:txBody>
      </p:sp>
      <p:sp>
        <p:nvSpPr>
          <p:cNvPr id="13" name="privacy text 2"/>
          <p:cNvSpPr txBox="1"/>
          <p:nvPr/>
        </p:nvSpPr>
        <p:spPr>
          <a:xfrm>
            <a:off x="4709160" y="39776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Η εφαρμογή θυμάται την τελευταία συζήτηση μόνο στο δικό σας κινητό.</a:t>
            </a:r>
            <a:endParaRPr lang="en-US" sz="1500" dirty="0"/>
          </a:p>
        </p:txBody>
      </p:sp>
      <p:sp>
        <p:nvSpPr>
          <p:cNvPr id="14" name="privacy 3"/>
          <p:cNvSpPr/>
          <p:nvPr/>
        </p:nvSpPr>
        <p:spPr>
          <a:xfrm>
            <a:off x="8046720" y="1828800"/>
            <a:ext cx="3383280" cy="3566160"/>
          </a:xfrm>
          <a:prstGeom prst="roundRect">
            <a:avLst>
              <a:gd name="adj" fmla="val 4054"/>
            </a:avLst>
          </a:prstGeom>
          <a:solidFill>
            <a:schemeClr val="bg1"/>
          </a:solidFill>
          <a:ln w="12700">
            <a:solidFill>
              <a:srgbClr val="E2DFCC"/>
            </a:solidFill>
            <a:prstDash val="solid"/>
          </a:ln>
        </p:spPr>
      </p:sp>
      <p:sp>
        <p:nvSpPr>
          <p:cNvPr id="15" name="privacy 3 circle"/>
          <p:cNvSpPr/>
          <p:nvPr/>
        </p:nvSpPr>
        <p:spPr>
          <a:xfrm>
            <a:off x="8366760" y="214884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6" name="privacy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0" y="2354580"/>
            <a:ext cx="411480" cy="411480"/>
          </a:xfrm>
          <a:prstGeom prst="rect">
            <a:avLst/>
          </a:prstGeom>
        </p:spPr>
      </p:pic>
      <p:sp>
        <p:nvSpPr>
          <p:cNvPr id="17" name="privacy title 3"/>
          <p:cNvSpPr txBox="1"/>
          <p:nvPr/>
        </p:nvSpPr>
        <p:spPr>
          <a:xfrm>
            <a:off x="8366760" y="3200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Νέα αρχή όποτε θέλετε</a:t>
            </a:r>
            <a:endParaRPr lang="en-US" sz="2000" dirty="0"/>
          </a:p>
        </p:txBody>
      </p:sp>
      <p:sp>
        <p:nvSpPr>
          <p:cNvPr id="18" name="privacy text 3"/>
          <p:cNvSpPr txBox="1"/>
          <p:nvPr/>
        </p:nvSpPr>
        <p:spPr>
          <a:xfrm>
            <a:off x="8366760" y="397764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Με το «Νέα συζήτηση» η προηγούμενη σβήνει από τη συσκευή.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dirty="0">
                <a:solidFill>
                  <a:schemeClr val="bg1"/>
                </a:solidFill>
              </a:rPr>
              <a:t>ἐὰν μὴ ἔλπηται, ἀνέλπιστον οὐκ ἐξευρήσει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8404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Αν δεν ελπίζεις, δεν θα βρεις το ανέλπιστο. Ηράκλειτος, B18.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Σύγχρονα Αμφιαράεια · Λεωφ. Αμαλίας 42, Αθήνα · 210 32 14 888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storos Olive">
  <a:themeElements>
    <a:clrScheme name="Nestoros Olive">
      <a:dk1>
        <a:srgbClr val="27291F"/>
      </a:dk1>
      <a:lt1>
        <a:srgbClr val="FFFDF7"/>
      </a:lt1>
      <a:dk2>
        <a:srgbClr val="3F4A1E"/>
      </a:dk2>
      <a:lt2>
        <a:srgbClr val="F4F1E6"/>
      </a:lt2>
      <a:accent1>
        <a:srgbClr val="55642A"/>
      </a:accent1>
      <a:accent2>
        <a:srgbClr val="B07A1E"/>
      </a:accent2>
      <a:accent3>
        <a:srgbClr val="8A9A5B"/>
      </a:accent3>
      <a:accent4>
        <a:srgbClr val="D9C9A3"/>
      </a:accent4>
      <a:accent5>
        <a:srgbClr val="6B6C58"/>
      </a:accent5>
      <a:accent6>
        <a:srgbClr val="E6EBD3"/>
      </a:accent6>
      <a:hlink>
        <a:srgbClr val="55642A"/>
      </a:hlink>
      <a:folHlink>
        <a:srgbClr val="8A5F12"/>
      </a:folHlink>
    </a:clrScheme>
    <a:fontScheme name="Nestoros Oliv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Νέστορος Bot: γνωριμία και οδηγίες χρήσης</dc:title>
  <dc:subject>PptxGenJS Presentation</dc:subject>
  <dc:creator>Νίκος Πάλλης, Phoenix Lab</dc:creator>
  <cp:lastModifiedBy>Νίκος Πάλλης, Phoenix Lab</cp:lastModifiedBy>
  <cp:revision>1</cp:revision>
  <dcterms:created xsi:type="dcterms:W3CDTF">2026-10-05T02:37:51Z</dcterms:created>
  <dcterms:modified xsi:type="dcterms:W3CDTF">2026-10-05T02:37:51Z</dcterms:modified>
</cp:coreProperties>
</file>